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5" r:id="rId4"/>
    <p:sldId id="302" r:id="rId5"/>
    <p:sldId id="281" r:id="rId6"/>
    <p:sldId id="298" r:id="rId7"/>
    <p:sldId id="299" r:id="rId8"/>
    <p:sldId id="300" r:id="rId9"/>
    <p:sldId id="301" r:id="rId10"/>
    <p:sldId id="266" r:id="rId11"/>
    <p:sldId id="282" r:id="rId12"/>
    <p:sldId id="285" r:id="rId13"/>
    <p:sldId id="286" r:id="rId14"/>
    <p:sldId id="287" r:id="rId15"/>
    <p:sldId id="272" r:id="rId16"/>
    <p:sldId id="303" r:id="rId17"/>
    <p:sldId id="265" r:id="rId18"/>
    <p:sldId id="288" r:id="rId19"/>
    <p:sldId id="291" r:id="rId20"/>
    <p:sldId id="292" r:id="rId21"/>
    <p:sldId id="293" r:id="rId22"/>
    <p:sldId id="278" r:id="rId23"/>
    <p:sldId id="260" r:id="rId24"/>
    <p:sldId id="284" r:id="rId25"/>
    <p:sldId id="306" r:id="rId26"/>
    <p:sldId id="304" r:id="rId27"/>
    <p:sldId id="261" r:id="rId28"/>
    <p:sldId id="307" r:id="rId29"/>
    <p:sldId id="262" r:id="rId30"/>
    <p:sldId id="294" r:id="rId31"/>
    <p:sldId id="264" r:id="rId32"/>
    <p:sldId id="296" r:id="rId33"/>
    <p:sldId id="297" r:id="rId34"/>
    <p:sldId id="289" r:id="rId35"/>
    <p:sldId id="263" r:id="rId36"/>
    <p:sldId id="280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A65F"/>
    <a:srgbClr val="5975C4"/>
    <a:srgbClr val="C2D7E9"/>
    <a:srgbClr val="F5D180"/>
    <a:srgbClr val="FBC90D"/>
    <a:srgbClr val="F1A141"/>
    <a:srgbClr val="F5F9BD"/>
    <a:srgbClr val="C4EEC5"/>
    <a:srgbClr val="BBAB94"/>
    <a:srgbClr val="BED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76089" y="522135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P</a:t>
            </a:r>
            <a:r>
              <a:rPr lang="en-US" altLang="ja-JP" sz="3200" b="1" spc="-150" dirty="0" smtClean="0">
                <a:solidFill>
                  <a:schemeClr val="bg1"/>
                </a:solidFill>
              </a:rPr>
              <a:t>roject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2">
            <a:extLst>
              <a:ext uri="{FF2B5EF4-FFF2-40B4-BE49-F238E27FC236}">
                <a16:creationId xmlns="" xmlns:a16="http://schemas.microsoft.com/office/drawing/2014/main" id="{8B20131B-B240-4853-93FD-3C04F68AA061}"/>
              </a:ext>
            </a:extLst>
          </p:cNvPr>
          <p:cNvSpPr txBox="1"/>
          <p:nvPr/>
        </p:nvSpPr>
        <p:spPr>
          <a:xfrm>
            <a:off x="3613831" y="5803135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spc="-150" dirty="0" smtClean="0">
                <a:solidFill>
                  <a:schemeClr val="bg1"/>
                </a:solidFill>
              </a:rPr>
              <a:t>#Spring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="" xmlns:a16="http://schemas.microsoft.com/office/drawing/2014/main" id="{C1849E1B-1700-42ED-8EA2-C43B04AD9685}"/>
              </a:ext>
            </a:extLst>
          </p:cNvPr>
          <p:cNvSpPr txBox="1"/>
          <p:nvPr/>
        </p:nvSpPr>
        <p:spPr>
          <a:xfrm>
            <a:off x="4936603" y="5803135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r>
              <a:rPr lang="en-US" altLang="ja-JP" sz="2000" b="1" spc="-150" dirty="0" smtClean="0">
                <a:solidFill>
                  <a:schemeClr val="bg1"/>
                </a:solidFill>
              </a:rPr>
              <a:t>JSP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="" xmlns:a16="http://schemas.microsoft.com/office/drawing/2014/main" id="{C6ABEC2F-223B-4465-AC9B-582F5BDC7CAC}"/>
              </a:ext>
            </a:extLst>
          </p:cNvPr>
          <p:cNvSpPr txBox="1"/>
          <p:nvPr/>
        </p:nvSpPr>
        <p:spPr>
          <a:xfrm>
            <a:off x="6338724" y="5806132"/>
            <a:ext cx="308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 smtClean="0">
                <a:solidFill>
                  <a:schemeClr val="bg1"/>
                </a:solidFill>
              </a:rPr>
              <a:t>#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="" xmlns:a16="http://schemas.microsoft.com/office/drawing/2014/main" id="{B2378006-9E73-4CF1-B952-D7AD6AA2524E}"/>
              </a:ext>
            </a:extLst>
          </p:cNvPr>
          <p:cNvSpPr txBox="1"/>
          <p:nvPr/>
        </p:nvSpPr>
        <p:spPr>
          <a:xfrm>
            <a:off x="7228968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BB3A87D-F38D-4187-8F92-72897B75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8" y="1399672"/>
            <a:ext cx="7476564" cy="48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0CE0E1EA-30AC-44FB-8DB2-D4240554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1495115"/>
            <a:ext cx="11559213" cy="46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6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3B57C01-3796-4B13-A82A-689E62C6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8" y="1862453"/>
            <a:ext cx="11565504" cy="3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63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DC97DE7-2574-4B18-9510-A06C1930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" y="1478240"/>
            <a:ext cx="11573490" cy="4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75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E359942-E0E3-470E-8454-5B0C147B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0" y="1286540"/>
            <a:ext cx="11053999" cy="50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97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2234512" y="1422113"/>
            <a:ext cx="6922188" cy="4584987"/>
            <a:chOff x="399539" y="428557"/>
            <a:chExt cx="621329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rgbClr val="C2D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개발언어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05FE922-3F3B-483C-9B72-85ED00A1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48" y="1741484"/>
            <a:ext cx="1566521" cy="1566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C7C530F-96FF-4D90-8719-84E2F545C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43" y="1784587"/>
            <a:ext cx="1032690" cy="1457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AADF845A-6EAF-4834-9D3D-43CBEC937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11" y="1688611"/>
            <a:ext cx="1678046" cy="16780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39E2B9B-3DEF-4C29-A174-3613F8413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31" y="4209194"/>
            <a:ext cx="2792099" cy="1465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E27EADE8-BAC9-4C73-A356-F1A088385D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65" y="4049030"/>
            <a:ext cx="1839605" cy="18396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99" y="3922265"/>
            <a:ext cx="3731490" cy="20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프레임워크</a:t>
            </a:r>
            <a:r>
              <a:rPr lang="en-US" altLang="ko-KR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rgbClr val="C4E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rgbClr val="C2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rgbClr val="F5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=""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219333" y="509527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=""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822770" y="509527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jQuery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=""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503153" y="5095278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AJAX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65" y="2550458"/>
            <a:ext cx="1859723" cy="1611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2C52E88B-05D5-40E8-BDE2-F8CF34DF8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16" y="2785834"/>
            <a:ext cx="1376384" cy="13763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1C5C423B-B6FD-4527-ACBB-BD8EDAF592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994" y="2920802"/>
            <a:ext cx="1953574" cy="9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498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=""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090291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=""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498162" y="509527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톰켓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아파치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=""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384531" y="509527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MySQL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26AFCAF-5481-421E-A476-B89FBD5E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56" y="2264440"/>
            <a:ext cx="2381250" cy="2381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4A4E629-3D76-445C-9942-D6E6B153D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44" y="2474423"/>
            <a:ext cx="1935884" cy="1935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95" y="2149499"/>
            <a:ext cx="2012719" cy="20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공유방식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657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=""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287460" y="5095278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Zoom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=""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755443" y="5095278"/>
            <a:ext cx="12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=""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298766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B0DB84A-CC81-458C-9425-AA00BA438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6" y="2691503"/>
            <a:ext cx="1474994" cy="147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EA71390-32C2-492D-A77D-C5FB34EE7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49" y="2420787"/>
            <a:ext cx="2016426" cy="2016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3F238C23-D918-496B-9EEB-07FA90B93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27" y="2633472"/>
            <a:ext cx="1591056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73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=""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=""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=""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=""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=""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=""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=""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=""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=""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=""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=""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=""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=""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=""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=""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=""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=""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=""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=""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=""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=""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=""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=""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=""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=""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=""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=""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=""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=""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=""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=""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=""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=""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=""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=""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=""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=""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=""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=""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12.4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170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모임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주제선정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공유방식 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아이디어 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740217" y="2119841"/>
            <a:ext cx="170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Zoom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파트분배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601979" y="4523097"/>
            <a:ext cx="1879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템플릿 선정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변수명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맞추기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필요한 메서드 확인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구현시작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DB,VO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페이지 레이아웃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=""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93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=""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60429" y="2888939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World </a:t>
            </a:r>
            <a:r>
              <a:rPr lang="en-US" altLang="ja-JP" sz="3200" b="1" spc="-150" dirty="0">
                <a:solidFill>
                  <a:srgbClr val="92D050"/>
                </a:solidFill>
              </a:rPr>
              <a:t>3</a:t>
            </a:r>
            <a:r>
              <a:rPr lang="en-US" altLang="ja-JP" sz="3200" b="1" spc="-150" dirty="0">
                <a:solidFill>
                  <a:schemeClr val="bg1"/>
                </a:solidFill>
              </a:rPr>
              <a:t>lass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="" xmlns:a16="http://schemas.microsoft.com/office/drawing/2014/main" id="{4207BD81-C21D-4DAC-9630-E3CCF76308A6}"/>
              </a:ext>
            </a:extLst>
          </p:cNvPr>
          <p:cNvSpPr txBox="1"/>
          <p:nvPr/>
        </p:nvSpPr>
        <p:spPr>
          <a:xfrm>
            <a:off x="742536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장정민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="" xmlns:a16="http://schemas.microsoft.com/office/drawing/2014/main" id="{23E47BE3-FF05-4768-BD39-3021934932C6}"/>
              </a:ext>
            </a:extLst>
          </p:cNvPr>
          <p:cNvSpPr txBox="1"/>
          <p:nvPr/>
        </p:nvSpPr>
        <p:spPr>
          <a:xfrm>
            <a:off x="814591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 err="1">
                <a:solidFill>
                  <a:schemeClr val="bg1"/>
                </a:solidFill>
              </a:rPr>
              <a:t>김정문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="" xmlns:a16="http://schemas.microsoft.com/office/drawing/2014/main" id="{841AF1D5-C618-4A60-981A-AF0013E87505}"/>
              </a:ext>
            </a:extLst>
          </p:cNvPr>
          <p:cNvSpPr txBox="1"/>
          <p:nvPr/>
        </p:nvSpPr>
        <p:spPr>
          <a:xfrm>
            <a:off x="8873699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>
                <a:solidFill>
                  <a:schemeClr val="bg1"/>
                </a:solidFill>
              </a:rPr>
              <a:t>김종혁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2">
            <a:extLst>
              <a:ext uri="{FF2B5EF4-FFF2-40B4-BE49-F238E27FC236}">
                <a16:creationId xmlns="" xmlns:a16="http://schemas.microsoft.com/office/drawing/2014/main" id="{07C20C8C-906A-45CE-92E0-DDCDF6B05642}"/>
              </a:ext>
            </a:extLst>
          </p:cNvPr>
          <p:cNvSpPr txBox="1"/>
          <p:nvPr/>
        </p:nvSpPr>
        <p:spPr>
          <a:xfrm>
            <a:off x="9567354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=""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=""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=""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=""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=""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=""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=""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=""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=""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=""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=""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=""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=""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=""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=""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=""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=""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=""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=""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=""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=""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=""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=""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=""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=""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=""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=""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=""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=""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=""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=""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=""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=""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=""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=""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=""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=""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=""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=""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12.18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128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Member, Contact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2" y="2120063"/>
            <a:ext cx="2442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중복체크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비밀번호일치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Product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제외한 모든 컨트롤러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542522" y="4523097"/>
            <a:ext cx="20641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초기 데이터 구성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페이지 레이아웃 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회원탈퇴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139953" y="4591935"/>
            <a:ext cx="2034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공지사항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고객문의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sql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=""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546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=""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=""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=""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=""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=""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=""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=""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=""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=""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=""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=""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=""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=""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=""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=""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=""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=""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=""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=""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=""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=""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=""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=""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=""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=""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=""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=""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=""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=""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=""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=""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=""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=""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=""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=""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=""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=""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=""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=""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=""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=""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=""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=""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=""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=""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=""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=""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=""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=""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=""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341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MultipartRequest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필요에 따른 컨트롤러 수정 및 추가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1.2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3" y="2120063"/>
            <a:ext cx="2635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DAO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449584" y="4523097"/>
            <a:ext cx="215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상품관리페이지 완성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수정 및  보완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세션완성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검색 구현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에러수정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소개 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ppt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=""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=""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76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4623480" y="3044278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#KeyPoint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3759466" y="2921168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4">
                    <a:lumMod val="50000"/>
                  </a:schemeClr>
                </a:solidFill>
              </a:rPr>
              <a:t>로그인 체크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체크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187323" y="5609498"/>
            <a:ext cx="536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도로명주소를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도로명주소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3" y="1588183"/>
            <a:ext cx="5598037" cy="46085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40" y="1588184"/>
            <a:ext cx="5344271" cy="11241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640" y="2835759"/>
            <a:ext cx="5344271" cy="17510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640" y="4723222"/>
            <a:ext cx="5344271" cy="8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3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3759465" y="2921168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</a:rPr>
              <a:t>#</a:t>
            </a:r>
            <a:r>
              <a:rPr lang="ko-KR" altLang="en-US" sz="60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6000" dirty="0" smtClean="0">
                <a:solidFill>
                  <a:schemeClr val="bg1"/>
                </a:solidFill>
              </a:rPr>
              <a:t> </a:t>
            </a:r>
            <a:r>
              <a:rPr lang="ko-KR" altLang="en-US" sz="6000" dirty="0" smtClean="0">
                <a:solidFill>
                  <a:schemeClr val="bg1"/>
                </a:solidFill>
              </a:rPr>
              <a:t>기억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4513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597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 기억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42990" y="5609498"/>
            <a:ext cx="536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도로명주소를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도로명주소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3" y="1593436"/>
            <a:ext cx="5747036" cy="45700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89" y="1583960"/>
            <a:ext cx="5344271" cy="38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24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72F83EF-7ACF-4D34-AB7A-61368AEC4367}"/>
              </a:ext>
            </a:extLst>
          </p:cNvPr>
          <p:cNvSpPr txBox="1"/>
          <p:nvPr/>
        </p:nvSpPr>
        <p:spPr>
          <a:xfrm>
            <a:off x="4250782" y="2921168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회원가입</a:t>
            </a:r>
            <a:endParaRPr lang="ko-KR" altLang="en-US"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0652D7BA-A1E8-435B-93C2-914AC626F5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3611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326367" y="5609498"/>
            <a:ext cx="5366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회원가입에서 주소를 입력하는 것은 필수이다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최근에는 많은 홈페이지들이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지번주소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구주소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입력보단 도로명주소를 입력 하는 것으로 변경하고 있는 추세에 있으며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이를 구현하기 위하여 도로명주소 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API</a:t>
            </a:r>
            <a:r>
              <a:rPr lang="ko-KR" altLang="en-US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도입하였다</a:t>
            </a:r>
            <a:r>
              <a:rPr lang="en-US" altLang="ko-KR" sz="1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66" y="1583960"/>
            <a:ext cx="5344271" cy="3861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62" y="1583959"/>
            <a:ext cx="5677773" cy="457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151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DC4BA9A-1E1F-494C-B13C-A74AB56F5903}"/>
              </a:ext>
            </a:extLst>
          </p:cNvPr>
          <p:cNvSpPr txBox="1"/>
          <p:nvPr/>
        </p:nvSpPr>
        <p:spPr>
          <a:xfrm>
            <a:off x="4250782" y="2921168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회원탈퇴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72692" y="116378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=""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310060" y="1395944"/>
            <a:ext cx="140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Intro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72692" y="247188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=""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245791" y="2706076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설계과정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72692" y="374414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=""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310060" y="4026478"/>
            <a:ext cx="251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TimeLine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=""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64078" y="159138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=""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64078" y="292439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=""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078" y="422154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2">
            <a:extLst>
              <a:ext uri="{FF2B5EF4-FFF2-40B4-BE49-F238E27FC236}">
                <a16:creationId xmlns="" xmlns:a16="http://schemas.microsoft.com/office/drawing/2014/main" id="{E16AAB19-2533-41E9-AAF6-667925BE7191}"/>
              </a:ext>
            </a:extLst>
          </p:cNvPr>
          <p:cNvSpPr txBox="1"/>
          <p:nvPr/>
        </p:nvSpPr>
        <p:spPr>
          <a:xfrm>
            <a:off x="1348383" y="5188646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spc="300" dirty="0">
                <a:solidFill>
                  <a:schemeClr val="bg1"/>
                </a:solidFill>
              </a:rPr>
              <a:t>#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키워드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5" name="正方形/長方形 1">
            <a:extLst>
              <a:ext uri="{FF2B5EF4-FFF2-40B4-BE49-F238E27FC236}">
                <a16:creationId xmlns="" xmlns:a16="http://schemas.microsoft.com/office/drawing/2014/main" id="{86727B78-B6B4-4626-9039-83033C4EC46E}"/>
              </a:ext>
            </a:extLst>
          </p:cNvPr>
          <p:cNvSpPr/>
          <p:nvPr/>
        </p:nvSpPr>
        <p:spPr>
          <a:xfrm>
            <a:off x="764078" y="539504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1EFC395-8712-4987-A8B4-108418EC0D00}"/>
              </a:ext>
            </a:extLst>
          </p:cNvPr>
          <p:cNvSpPr txBox="1"/>
          <p:nvPr/>
        </p:nvSpPr>
        <p:spPr>
          <a:xfrm flipH="1">
            <a:off x="572691" y="500398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04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096000" y="4616095"/>
            <a:ext cx="4958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>
                <a:latin typeface="Consolas" panose="020B0609020204030204" pitchFamily="49" charset="0"/>
              </a:rPr>
              <a:t>MemberDAO</a:t>
            </a:r>
            <a:r>
              <a:rPr lang="ko-KR" altLang="en-US" sz="1800" dirty="0">
                <a:latin typeface="Consolas" panose="020B0609020204030204" pitchFamily="49" charset="0"/>
              </a:rPr>
              <a:t>에서 </a:t>
            </a:r>
            <a:r>
              <a:rPr lang="en-US" altLang="ko-KR" sz="1800" dirty="0" err="1">
                <a:latin typeface="Consolas" panose="020B0609020204030204" pitchFamily="49" charset="0"/>
              </a:rPr>
              <a:t>deleteMember</a:t>
            </a:r>
            <a:r>
              <a:rPr lang="ko-KR" altLang="en-US" sz="1800" dirty="0">
                <a:latin typeface="Consolas" panose="020B0609020204030204" pitchFamily="49" charset="0"/>
              </a:rPr>
              <a:t>를 받아온 후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정상적으로 </a:t>
            </a:r>
            <a:r>
              <a:rPr lang="en-US" altLang="ko-KR" sz="1800" dirty="0">
                <a:latin typeface="Consolas" panose="020B0609020204030204" pitchFamily="49" charset="0"/>
              </a:rPr>
              <a:t>DB</a:t>
            </a:r>
            <a:r>
              <a:rPr lang="ko-KR" altLang="en-US" dirty="0">
                <a:latin typeface="Consolas" panose="020B0609020204030204" pitchFamily="49" charset="0"/>
              </a:rPr>
              <a:t>에서 삭제가 되었다면</a:t>
            </a:r>
            <a:r>
              <a:rPr lang="en-US" altLang="ko-KR" dirty="0">
                <a:latin typeface="Consolas" panose="020B0609020204030204" pitchFamily="49" charset="0"/>
              </a:rPr>
              <a:t>, true</a:t>
            </a:r>
            <a:r>
              <a:rPr lang="ko-KR" altLang="en-US" dirty="0">
                <a:latin typeface="Consolas" panose="020B0609020204030204" pitchFamily="49" charset="0"/>
              </a:rPr>
              <a:t>를 반환하여 </a:t>
            </a:r>
            <a:r>
              <a:rPr lang="en-US" altLang="ko-KR" dirty="0">
                <a:latin typeface="Consolas" panose="020B0609020204030204" pitchFamily="49" charset="0"/>
              </a:rPr>
              <a:t>if</a:t>
            </a:r>
            <a:r>
              <a:rPr lang="ko-KR" altLang="en-US" dirty="0">
                <a:latin typeface="Consolas" panose="020B0609020204030204" pitchFamily="49" charset="0"/>
              </a:rPr>
              <a:t>문이 실행되고</a:t>
            </a:r>
            <a:r>
              <a:rPr lang="en-US" altLang="ko-KR" dirty="0">
                <a:latin typeface="Consolas" panose="020B0609020204030204" pitchFamily="49" charset="0"/>
              </a:rPr>
              <a:t>, invalidate </a:t>
            </a:r>
            <a:r>
              <a:rPr lang="ko-KR" altLang="en-US" dirty="0">
                <a:latin typeface="Consolas" panose="020B0609020204030204" pitchFamily="49" charset="0"/>
              </a:rPr>
              <a:t>메서드가 실행되어 </a:t>
            </a:r>
            <a:r>
              <a:rPr lang="en-US" altLang="ko-KR" dirty="0">
                <a:latin typeface="Consolas" panose="020B0609020204030204" pitchFamily="49" charset="0"/>
              </a:rPr>
              <a:t>session</a:t>
            </a:r>
            <a:r>
              <a:rPr lang="ko-KR" altLang="en-US" dirty="0">
                <a:latin typeface="Consolas" panose="020B0609020204030204" pitchFamily="49" charset="0"/>
              </a:rPr>
              <a:t>을 지워버린다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3D8E70-4A6F-4C58-A951-22C2E24E9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3" y="1751462"/>
            <a:ext cx="4814047" cy="2777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B961640E-DBE3-4FE7-8C39-DD6BE258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16" y="1751462"/>
            <a:ext cx="4651179" cy="4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21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D3904AF-678F-4570-BCCD-7B0B0DF315DA}"/>
              </a:ext>
            </a:extLst>
          </p:cNvPr>
          <p:cNvSpPr txBox="1"/>
          <p:nvPr/>
        </p:nvSpPr>
        <p:spPr>
          <a:xfrm>
            <a:off x="4377420" y="292116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#crawling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="" xmlns:a16="http://schemas.microsoft.com/office/drawing/2014/main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302954" y="5999517"/>
            <a:ext cx="3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크롤링</a:t>
            </a:r>
            <a:r>
              <a:rPr lang="ko-KR" altLang="en-US" dirty="0"/>
              <a:t> 데이터를 넣는 과정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C43CF7E-7C1D-4913-8900-3C61532F9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6" y="1386727"/>
            <a:ext cx="8085367" cy="45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54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066743" y="534912"/>
            <a:ext cx="781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상품분류를 세 개로 나눔</a:t>
            </a:r>
            <a:r>
              <a:rPr lang="en-US" altLang="ko-KR" sz="1600" dirty="0"/>
              <a:t>. </a:t>
            </a:r>
            <a:r>
              <a:rPr lang="ko-KR" altLang="en-US" sz="1600" dirty="0"/>
              <a:t>때문에 크롤링할 페이지와 </a:t>
            </a:r>
            <a:r>
              <a:rPr lang="en-US" altLang="ko-KR" sz="1600" dirty="0"/>
              <a:t>INSERT SQL</a:t>
            </a:r>
            <a:r>
              <a:rPr lang="ko-KR" altLang="en-US" sz="1600" dirty="0"/>
              <a:t>문도 세 개</a:t>
            </a:r>
            <a:r>
              <a:rPr lang="en-US" altLang="ko-KR" sz="1600" dirty="0"/>
              <a:t>. </a:t>
            </a:r>
            <a:r>
              <a:rPr lang="ko-KR" altLang="en-US" sz="1600" dirty="0"/>
              <a:t>각각을 </a:t>
            </a:r>
            <a:r>
              <a:rPr lang="en-US" altLang="ko-KR" sz="1600" dirty="0"/>
              <a:t>String </a:t>
            </a:r>
            <a:r>
              <a:rPr lang="ko-KR" altLang="en-US" sz="1600" dirty="0"/>
              <a:t>타입의 배열에 넣어 </a:t>
            </a:r>
            <a:r>
              <a:rPr lang="en-US" altLang="ko-KR" sz="1600" dirty="0"/>
              <a:t>for</a:t>
            </a:r>
            <a:r>
              <a:rPr lang="ko-KR" altLang="en-US" sz="1600" dirty="0"/>
              <a:t>문으로 한 번에 명령을 실행할 수 있도록 코딩했음</a:t>
            </a:r>
            <a:r>
              <a:rPr lang="en-US" altLang="ko-KR" sz="1600" dirty="0"/>
              <a:t>. </a:t>
            </a:r>
            <a:r>
              <a:rPr lang="ko-KR" altLang="en-US" sz="1600" dirty="0"/>
              <a:t>이미지 경로의 경우 상대 경로가 아닌 절대 경로를 가져오기 위해 </a:t>
            </a:r>
            <a:r>
              <a:rPr lang="en-US" altLang="ko-KR" sz="1600" dirty="0"/>
              <a:t>“abs:”</a:t>
            </a:r>
            <a:r>
              <a:rPr lang="ko-KR" altLang="en-US" sz="1600" dirty="0"/>
              <a:t>를 사용했다</a:t>
            </a:r>
            <a:r>
              <a:rPr lang="en-US" altLang="ko-KR" sz="1600" dirty="0"/>
              <a:t>. </a:t>
            </a:r>
            <a:r>
              <a:rPr lang="ko-KR" altLang="en-US" sz="1600" dirty="0"/>
              <a:t>가격을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했을 경우에는 예를 들어 </a:t>
            </a:r>
            <a:r>
              <a:rPr lang="en-US" altLang="ko-KR" sz="1600" dirty="0"/>
              <a:t>“44,900</a:t>
            </a:r>
            <a:r>
              <a:rPr lang="ko-KR" altLang="en-US" sz="1600" dirty="0"/>
              <a:t>원</a:t>
            </a:r>
            <a:r>
              <a:rPr lang="en-US" altLang="ko-KR" sz="1600" dirty="0"/>
              <a:t>“</a:t>
            </a:r>
            <a:r>
              <a:rPr lang="ko-KR" altLang="en-US" sz="1600" dirty="0"/>
              <a:t>의 형태로 가져온다</a:t>
            </a:r>
            <a:r>
              <a:rPr lang="en-US" altLang="ko-KR" sz="1600" dirty="0"/>
              <a:t>. </a:t>
            </a:r>
            <a:r>
              <a:rPr lang="ko-KR" altLang="en-US" sz="1600" dirty="0"/>
              <a:t>쉼표와 </a:t>
            </a:r>
            <a:r>
              <a:rPr lang="en-US" altLang="ko-KR" sz="1600" dirty="0"/>
              <a:t>“</a:t>
            </a:r>
            <a:r>
              <a:rPr lang="ko-KR" altLang="en-US" sz="1600" dirty="0"/>
              <a:t>원</a:t>
            </a:r>
            <a:r>
              <a:rPr lang="en-US" altLang="ko-KR" sz="1600" dirty="0"/>
              <a:t>＂</a:t>
            </a:r>
            <a:r>
              <a:rPr lang="ko-KR" altLang="en-US" sz="1600" dirty="0"/>
              <a:t>을 지우고 </a:t>
            </a:r>
            <a:r>
              <a:rPr lang="en-US" altLang="ko-KR" sz="1600" dirty="0"/>
              <a:t>Int </a:t>
            </a:r>
            <a:r>
              <a:rPr lang="ko-KR" altLang="en-US" sz="1600" dirty="0"/>
              <a:t>타입으로 변환하는 과정이 필요했다</a:t>
            </a:r>
            <a:r>
              <a:rPr lang="en-US" altLang="ko-KR" sz="1600" dirty="0"/>
              <a:t>. 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=""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80C45D4-D85D-4CB7-B04C-AE6B863A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932871"/>
            <a:ext cx="92106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07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096000" y="1819172"/>
            <a:ext cx="51009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페이지의 레이아웃을 간소화하여 복잡함을      해소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-  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필터를 통하여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인기순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가격순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매진임박순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등   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   고객이 손쉽게 상품을 검색할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 고유권한인 공지사항등록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상품등록을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검색엔진을 이용하여 고객이 더 손쉽게 제품을 찾을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F7D50E8-CA51-4261-9E38-7081059F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1" y="1819172"/>
            <a:ext cx="3380358" cy="33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91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3930183" y="2921168"/>
            <a:ext cx="433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Project</a:t>
            </a:r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=""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=""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7FFFC4-25BC-4F2A-B5B5-F7A5B08AF3BA}"/>
              </a:ext>
            </a:extLst>
          </p:cNvPr>
          <p:cNvSpPr txBox="1"/>
          <p:nvPr/>
        </p:nvSpPr>
        <p:spPr>
          <a:xfrm>
            <a:off x="836495" y="1916415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 이름 </a:t>
            </a:r>
            <a:r>
              <a:rPr lang="en-US" altLang="ko-KR" sz="3600" b="1" dirty="0"/>
              <a:t>: World</a:t>
            </a:r>
            <a:r>
              <a:rPr lang="en-US" altLang="ko-KR" sz="3600" b="1" dirty="0">
                <a:solidFill>
                  <a:srgbClr val="92D050"/>
                </a:solidFill>
              </a:rPr>
              <a:t>3</a:t>
            </a:r>
            <a:r>
              <a:rPr lang="en-US" altLang="ko-KR" sz="3600" b="1" dirty="0"/>
              <a:t>lass 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CC1D2E3-F655-4937-929E-5D3A3B5EEE5D}"/>
              </a:ext>
            </a:extLst>
          </p:cNvPr>
          <p:cNvSpPr txBox="1"/>
          <p:nvPr/>
        </p:nvSpPr>
        <p:spPr>
          <a:xfrm>
            <a:off x="874967" y="295232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D8F64B8-B4C8-4D08-AC38-8FC004838728}"/>
              </a:ext>
            </a:extLst>
          </p:cNvPr>
          <p:cNvSpPr txBox="1"/>
          <p:nvPr/>
        </p:nvSpPr>
        <p:spPr>
          <a:xfrm>
            <a:off x="836495" y="3616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60B51-A5D9-4C51-8B54-EE088E68D7F8}"/>
              </a:ext>
            </a:extLst>
          </p:cNvPr>
          <p:cNvSpPr txBox="1"/>
          <p:nvPr/>
        </p:nvSpPr>
        <p:spPr>
          <a:xfrm>
            <a:off x="874967" y="432851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EABEBC7-1D37-407A-9E23-84F9D05705C8}"/>
              </a:ext>
            </a:extLst>
          </p:cNvPr>
          <p:cNvSpPr txBox="1"/>
          <p:nvPr/>
        </p:nvSpPr>
        <p:spPr>
          <a:xfrm>
            <a:off x="874967" y="5010205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7935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기획목적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836495" y="2562746"/>
            <a:ext cx="5259505" cy="270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코로나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사태로 인하여 건강에 관심을 가지는 사람들이 늘어났다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영양제는 분류하는 기준도 많고 브랜드도 많기 때문에 정작 고객이 원하는 영양제를 비교하고 구매하는 것이 상당히 어렵다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사이트는 </a:t>
            </a:r>
            <a:r>
              <a:rPr lang="ko-KR" altLang="ko-KR" sz="2000" b="1" kern="100" dirty="0">
                <a:solidFill>
                  <a:srgbClr val="ED7D3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영양제 직구사이트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회원들이 여러 브랜드의 영양제를 손쉽게 비교해 보고 구매할 수 있도록 구현해보고자 한다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=""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34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- </a:t>
            </a:r>
            <a:r>
              <a:rPr lang="ko-KR" altLang="en-US" dirty="0"/>
              <a:t>프로젝트 조장</a:t>
            </a:r>
            <a:endParaRPr lang="en-US" altLang="ko-KR" dirty="0"/>
          </a:p>
          <a:p>
            <a:pPr algn="just"/>
            <a:r>
              <a:rPr lang="en-US" altLang="ko-KR" dirty="0"/>
              <a:t> - </a:t>
            </a:r>
            <a:r>
              <a:rPr lang="ko-KR" altLang="en-US" dirty="0"/>
              <a:t>로직 프로세스 설계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web.xml</a:t>
            </a:r>
            <a:r>
              <a:rPr lang="ko-KR" altLang="en-US" dirty="0"/>
              <a:t>을 통한 페이지 기본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필터를 이용한 초기값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Controller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</a:t>
            </a:r>
            <a:r>
              <a:rPr lang="en-US" altLang="ko-KR" dirty="0" err="1"/>
              <a:t>FrontController</a:t>
            </a:r>
            <a:r>
              <a:rPr lang="en-US" altLang="ko-KR" dirty="0"/>
              <a:t>, Action</a:t>
            </a:r>
            <a:r>
              <a:rPr lang="ko-KR" altLang="en-US" dirty="0"/>
              <a:t>을 이용한 </a:t>
            </a:r>
            <a:r>
              <a:rPr lang="en-US" altLang="ko-KR" dirty="0"/>
              <a:t>MVC ver2</a:t>
            </a:r>
            <a:r>
              <a:rPr lang="ko-KR" altLang="en-US" dirty="0"/>
              <a:t>로 작성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Member, Product </a:t>
            </a:r>
            <a:r>
              <a:rPr lang="ko-KR" altLang="en-US" dirty="0"/>
              <a:t>등 모든 </a:t>
            </a:r>
            <a:r>
              <a:rPr lang="en-US" altLang="ko-KR" dirty="0"/>
              <a:t>DAO</a:t>
            </a:r>
            <a:r>
              <a:rPr lang="ko-KR" altLang="en-US" dirty="0"/>
              <a:t>에 대한 </a:t>
            </a:r>
            <a:r>
              <a:rPr lang="en-US" altLang="ko-KR" dirty="0"/>
              <a:t>Controller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모델의 요청에 의한 컨트롤러 추가 및 수정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5B3B33A-B5AF-4466-98CE-4D2883032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7037"/>
            <a:ext cx="5133020" cy="28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98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7" y="2530473"/>
            <a:ext cx="5651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en-US" altLang="ko-KR" dirty="0" err="1"/>
              <a:t>Jsoup</a:t>
            </a:r>
            <a:r>
              <a:rPr lang="ko-KR" altLang="en-US" dirty="0"/>
              <a:t>을 이용한 참고할 쇼핑몰의 데이터 </a:t>
            </a:r>
            <a:r>
              <a:rPr lang="ko-KR" altLang="en-US" dirty="0" err="1"/>
              <a:t>크롤링</a:t>
            </a:r>
            <a:r>
              <a:rPr lang="ko-KR" altLang="en-US" dirty="0"/>
              <a:t> 작성</a:t>
            </a:r>
            <a:endParaRPr lang="en-US" altLang="ko-KR" dirty="0"/>
          </a:p>
          <a:p>
            <a:pPr algn="just"/>
            <a:r>
              <a:rPr lang="en-US" altLang="ko-KR" dirty="0"/>
              <a:t>- DB</a:t>
            </a:r>
            <a:r>
              <a:rPr lang="ko-KR" altLang="en-US" dirty="0"/>
              <a:t>입력</a:t>
            </a:r>
            <a:endParaRPr lang="en-US" altLang="ko-KR" dirty="0"/>
          </a:p>
          <a:p>
            <a:pPr algn="just"/>
            <a:r>
              <a:rPr lang="en-US" altLang="ko-KR" dirty="0"/>
              <a:t>-</a:t>
            </a:r>
            <a:r>
              <a:rPr lang="ko-KR" altLang="en-US" dirty="0"/>
              <a:t>상품등록</a:t>
            </a:r>
            <a:r>
              <a:rPr lang="en-US" altLang="ko-KR" dirty="0"/>
              <a:t>, </a:t>
            </a:r>
            <a:r>
              <a:rPr lang="ko-KR" altLang="en-US" dirty="0"/>
              <a:t>수정의 파일 업로드를 위한     </a:t>
            </a:r>
            <a:r>
              <a:rPr lang="en-US" altLang="ko-KR" dirty="0" err="1"/>
              <a:t>MultipartRequest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just"/>
            <a:r>
              <a:rPr lang="en-US" altLang="ko-KR" dirty="0"/>
              <a:t>- DECODE(), DBMS_RANDOM.VALUE(),LPAD(),NVL </a:t>
            </a:r>
            <a:r>
              <a:rPr lang="ko-KR" altLang="en-US" dirty="0"/>
              <a:t>함수를 활용한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  <a:endParaRPr lang="en-US" altLang="ko-KR" dirty="0"/>
          </a:p>
          <a:p>
            <a:pPr algn="just"/>
            <a:r>
              <a:rPr lang="en-US" altLang="ko-KR" dirty="0"/>
              <a:t>- DAO </a:t>
            </a:r>
            <a:r>
              <a:rPr lang="ko-KR" altLang="en-US" dirty="0"/>
              <a:t>비즈니스 메서드</a:t>
            </a:r>
            <a:r>
              <a:rPr lang="en-US" altLang="ko-KR" dirty="0"/>
              <a:t>, </a:t>
            </a:r>
            <a:r>
              <a:rPr lang="ko-KR" altLang="en-US" dirty="0"/>
              <a:t>데이터베이스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</a:p>
          <a:p>
            <a:pPr algn="just"/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953DA8F-A9F4-4029-8650-2BFDE890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6" y="1840063"/>
            <a:ext cx="5651844" cy="31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0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공지사항 수정</a:t>
            </a:r>
            <a:r>
              <a:rPr lang="en-US" altLang="ko-KR" dirty="0"/>
              <a:t>,</a:t>
            </a:r>
            <a:r>
              <a:rPr lang="ko-KR" altLang="en-US" dirty="0"/>
              <a:t>삭제 </a:t>
            </a:r>
            <a:r>
              <a:rPr lang="en-US" altLang="ko-KR" dirty="0"/>
              <a:t>View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just"/>
            <a:r>
              <a:rPr lang="en-US" altLang="ko-KR" dirty="0"/>
              <a:t>- View</a:t>
            </a:r>
            <a:r>
              <a:rPr lang="ko-KR" altLang="en-US" dirty="0"/>
              <a:t>파트 총괄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회의 서기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30E4B7C-B5D2-494E-B1DF-343C9BC1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0363"/>
            <a:ext cx="5259505" cy="2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56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) </a:t>
            </a:r>
            <a:r>
              <a:rPr lang="ko-KR" altLang="en-US" dirty="0"/>
              <a:t>오류수정</a:t>
            </a:r>
            <a:endParaRPr lang="en-US" altLang="ko-KR" dirty="0"/>
          </a:p>
          <a:p>
            <a:pPr algn="just"/>
            <a:r>
              <a:rPr lang="en-US" altLang="ko-KR" dirty="0"/>
              <a:t> - ppt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E566F24-9B5D-4EE2-85B7-87A1167F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3" y="1949609"/>
            <a:ext cx="5262190" cy="29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2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893</Words>
  <Application>Microsoft Office PowerPoint</Application>
  <PresentationFormat>와이드스크린</PresentationFormat>
  <Paragraphs>199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Noto Sans KR</vt:lpstr>
      <vt:lpstr>나눔스퀘어라운드 Regular</vt:lpstr>
      <vt:lpstr>맑은 고딕</vt:lpstr>
      <vt:lpstr>스웨거 TTF</vt:lpstr>
      <vt:lpstr>Arial</vt:lpstr>
      <vt:lpstr>Consolas</vt:lpstr>
      <vt:lpstr>Times New Roman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Microsoft 계정</cp:lastModifiedBy>
  <cp:revision>892</cp:revision>
  <dcterms:created xsi:type="dcterms:W3CDTF">2018-12-07T00:32:38Z</dcterms:created>
  <dcterms:modified xsi:type="dcterms:W3CDTF">2025-04-10T08:11:00Z</dcterms:modified>
</cp:coreProperties>
</file>